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830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08.08.2025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video" Target="../media/media13.mov"/><Relationship Id="rId5" Type="http://schemas.microsoft.com/office/2007/relationships/media" Target="../media/media13.mov"/><Relationship Id="rId10" Type="http://schemas.openxmlformats.org/officeDocument/2006/relationships/image" Target="../media/image29.png"/><Relationship Id="rId4" Type="http://schemas.openxmlformats.org/officeDocument/2006/relationships/video" Target="../media/media12.mov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ov"/><Relationship Id="rId7" Type="http://schemas.openxmlformats.org/officeDocument/2006/relationships/image" Target="../media/image1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ov"/><Relationship Id="rId7" Type="http://schemas.openxmlformats.org/officeDocument/2006/relationships/image" Target="../media/image1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8.mov"/><Relationship Id="rId7" Type="http://schemas.openxmlformats.org/officeDocument/2006/relationships/image" Target="../media/image19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346" y="732607"/>
            <a:ext cx="5918201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 بهبود  </a:t>
            </a:r>
            <a:r>
              <a:rPr lang="en-US" sz="4000" dirty="0"/>
              <a:t>K-means</a:t>
            </a:r>
            <a:endParaRPr lang="en-EE" sz="4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449657" y="62935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dirty="0" err="1"/>
              <a:t>خوشه‌بندی</a:t>
            </a:r>
            <a:r>
              <a:rPr lang="fa-IR" dirty="0"/>
              <a:t> و </a:t>
            </a:r>
            <a:r>
              <a:rPr lang="fa-IR" dirty="0" err="1"/>
              <a:t>طبقه‌بندی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4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Clustering &amp; Classification</a:t>
            </a: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12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9FFF-94AB-494B-D1E8-4E67AACE513D}"/>
              </a:ext>
            </a:extLst>
          </p:cNvPr>
          <p:cNvSpPr txBox="1"/>
          <p:nvPr/>
        </p:nvSpPr>
        <p:spPr>
          <a:xfrm>
            <a:off x="1101736" y="1650636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فصل پنجم - درس سوم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5CE7B8DF-DB06-28D2-5342-D568E27E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7" r="2579" b="-1"/>
          <a:stretch>
            <a:fillRect/>
          </a:stretch>
        </p:blipFill>
        <p:spPr>
          <a:xfrm>
            <a:off x="-706345" y="2439097"/>
            <a:ext cx="5674892" cy="5979074"/>
          </a:xfrm>
          <a:prstGeom prst="rect">
            <a:avLst/>
          </a:prstGeom>
        </p:spPr>
      </p:pic>
      <p:pic>
        <p:nvPicPr>
          <p:cNvPr id="13" name="Picture 12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4ECFDF9B-404F-30E9-3394-559CD07E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678" y="106015"/>
            <a:ext cx="4007804" cy="4349668"/>
          </a:xfrm>
          <a:prstGeom prst="rect">
            <a:avLst/>
          </a:prstGeom>
        </p:spPr>
      </p:pic>
      <p:pic>
        <p:nvPicPr>
          <p:cNvPr id="17" name="Picture 16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B9563553-35DA-0656-3805-CA192E4A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416" y="106015"/>
            <a:ext cx="3993852" cy="4349668"/>
          </a:xfrm>
          <a:prstGeom prst="rect">
            <a:avLst/>
          </a:prstGeom>
        </p:spPr>
      </p:pic>
      <p:pic>
        <p:nvPicPr>
          <p:cNvPr id="21" name="Picture 20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1EF39930-AB5B-D010-2B1E-326FB276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867" y="4621430"/>
            <a:ext cx="4485097" cy="20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1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8-08 at 13.49.39" descr="A screenshot of a graph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C6F86274-6E9F-E23F-FD46-0EBC39496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95106" y="806754"/>
            <a:ext cx="5099720" cy="52439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2025-08-08 at 13.59.29" descr="A screenshot of a graph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5446F11E-21D1-615F-A871-BBE6C42939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95106" y="717028"/>
            <a:ext cx="5342025" cy="5423379"/>
          </a:xfrm>
          <a:prstGeom prst="rect">
            <a:avLst/>
          </a:prstGeom>
        </p:spPr>
      </p:pic>
      <p:pic>
        <p:nvPicPr>
          <p:cNvPr id="6" name="Screen Recording 2025-08-08 at 14.01.40" descr="A screenshot of a graph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B22ED4E0-C0B3-BDC5-221F-2EC410FAE46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95105" y="717028"/>
            <a:ext cx="5342025" cy="54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A1C6-40DD-053C-75D1-66040FD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rtl="1"/>
            <a:r>
              <a:rPr lang="fa-IR" dirty="0"/>
              <a:t>بیش از دو متغیر                    </a:t>
            </a:r>
            <a:r>
              <a:rPr lang="en-GB" dirty="0"/>
              <a:t>More Than Two Variables</a:t>
            </a:r>
            <a:br>
              <a:rPr lang="en-GB" dirty="0"/>
            </a:br>
            <a:br>
              <a:rPr lang="en-GB" dirty="0"/>
            </a:br>
            <a:endParaRPr lang="en-EE" dirty="0"/>
          </a:p>
        </p:txBody>
      </p:sp>
      <p:pic>
        <p:nvPicPr>
          <p:cNvPr id="5" name="Picture 4" descr="A screenshot of a screen&#10;&#10;AI-generated content may be incorrect.">
            <a:extLst>
              <a:ext uri="{FF2B5EF4-FFF2-40B4-BE49-F238E27FC236}">
                <a16:creationId xmlns:a16="http://schemas.microsoft.com/office/drawing/2014/main" id="{52A01184-3901-4AF8-4874-93F8C886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02" y="1545020"/>
            <a:ext cx="4735561" cy="4597838"/>
          </a:xfrm>
          <a:prstGeom prst="rect">
            <a:avLst/>
          </a:prstGeom>
        </p:spPr>
      </p:pic>
      <p:pic>
        <p:nvPicPr>
          <p:cNvPr id="6" name="Screen Recording 2025-08-07 at 12.35.01">
            <a:hlinkClick r:id="" action="ppaction://media"/>
            <a:extLst>
              <a:ext uri="{FF2B5EF4-FFF2-40B4-BE49-F238E27FC236}">
                <a16:creationId xmlns:a16="http://schemas.microsoft.com/office/drawing/2014/main" id="{A260273E-1AA7-DDA7-D81D-951BA8F7D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7592" y="1919382"/>
            <a:ext cx="4367788" cy="38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3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triangle and text&#10;&#10;AI-generated content may be incorrect.">
            <a:extLst>
              <a:ext uri="{FF2B5EF4-FFF2-40B4-BE49-F238E27FC236}">
                <a16:creationId xmlns:a16="http://schemas.microsoft.com/office/drawing/2014/main" id="{90D8BD72-7B6B-9A02-9264-205F827E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5" y="588579"/>
            <a:ext cx="4760502" cy="3792264"/>
          </a:xfrm>
          <a:prstGeom prst="rect">
            <a:avLst/>
          </a:prstGeom>
        </p:spPr>
      </p:pic>
      <p:pic>
        <p:nvPicPr>
          <p:cNvPr id="7" name="Picture 6" descr="A black numbers on a white background&#10;&#10;AI-generated content may be incorrect.">
            <a:extLst>
              <a:ext uri="{FF2B5EF4-FFF2-40B4-BE49-F238E27FC236}">
                <a16:creationId xmlns:a16="http://schemas.microsoft.com/office/drawing/2014/main" id="{3E0BD4D3-A924-479B-6F7C-9361317C8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0416">
            <a:off x="3094536" y="1945153"/>
            <a:ext cx="1456013" cy="452242"/>
          </a:xfrm>
          <a:prstGeom prst="rect">
            <a:avLst/>
          </a:prstGeom>
        </p:spPr>
      </p:pic>
      <p:pic>
        <p:nvPicPr>
          <p:cNvPr id="9" name="Picture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DF5C507E-CC5F-2E22-E93E-9931B327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93" y="672662"/>
            <a:ext cx="3497974" cy="1254446"/>
          </a:xfrm>
          <a:prstGeom prst="rect">
            <a:avLst/>
          </a:prstGeom>
        </p:spPr>
      </p:pic>
      <p:pic>
        <p:nvPicPr>
          <p:cNvPr id="11" name="Picture 10" descr="A black numbers on a white background&#10;&#10;AI-generated content may be incorrect.">
            <a:extLst>
              <a:ext uri="{FF2B5EF4-FFF2-40B4-BE49-F238E27FC236}">
                <a16:creationId xmlns:a16="http://schemas.microsoft.com/office/drawing/2014/main" id="{230AC3CA-F72A-5F6C-74C3-CDA0F2CF7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444" y="1924439"/>
            <a:ext cx="2275923" cy="493669"/>
          </a:xfrm>
          <a:prstGeom prst="rect">
            <a:avLst/>
          </a:prstGeom>
        </p:spPr>
      </p:pic>
      <p:pic>
        <p:nvPicPr>
          <p:cNvPr id="13" name="Picture 1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68A70554-9E93-416B-68B8-8439ED848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3" y="2842362"/>
            <a:ext cx="4312667" cy="1254445"/>
          </a:xfrm>
          <a:prstGeom prst="rect">
            <a:avLst/>
          </a:prstGeom>
        </p:spPr>
      </p:pic>
      <p:pic>
        <p:nvPicPr>
          <p:cNvPr id="15" name="Picture 14" descr="A black numbers and a plus two&#10;&#10;AI-generated content may be incorrect.">
            <a:extLst>
              <a:ext uri="{FF2B5EF4-FFF2-40B4-BE49-F238E27FC236}">
                <a16:creationId xmlns:a16="http://schemas.microsoft.com/office/drawing/2014/main" id="{D177D740-09A8-3BD2-F350-39DE137C7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444" y="4096807"/>
            <a:ext cx="3090616" cy="52982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7C07340-9527-9D31-D08B-5793475EA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00" y="3179629"/>
            <a:ext cx="4975168" cy="49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564D-9D5C-E1A8-A5C2-5B6F4B40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Magnitudes         طول فاصله                                     </a:t>
            </a:r>
            <a:b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7FB657A5-E76B-AA81-D3AF-878FD4EEF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929" y="-693184"/>
            <a:ext cx="3514855" cy="3514855"/>
          </a:xfrm>
          <a:prstGeom prst="rect">
            <a:avLst/>
          </a:prstGeom>
        </p:spPr>
      </p:pic>
      <p:pic>
        <p:nvPicPr>
          <p:cNvPr id="5" name="Screen Recording 2025-08-07 at 17.37.06">
            <a:hlinkClick r:id="" action="ppaction://media"/>
            <a:extLst>
              <a:ext uri="{FF2B5EF4-FFF2-40B4-BE49-F238E27FC236}">
                <a16:creationId xmlns:a16="http://schemas.microsoft.com/office/drawing/2014/main" id="{6785EACA-C845-D8D9-5C60-0128C9E80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88399" y="2342519"/>
            <a:ext cx="4886777" cy="3958289"/>
          </a:xfrm>
          <a:prstGeom prst="rect">
            <a:avLst/>
          </a:prstGeom>
        </p:spPr>
      </p:pic>
      <p:pic>
        <p:nvPicPr>
          <p:cNvPr id="4" name="Screen Recording 2025-08-07 at 17.28.55">
            <a:hlinkClick r:id="" action="ppaction://media"/>
            <a:extLst>
              <a:ext uri="{FF2B5EF4-FFF2-40B4-BE49-F238E27FC236}">
                <a16:creationId xmlns:a16="http://schemas.microsoft.com/office/drawing/2014/main" id="{6707C9A7-3F63-270D-5C99-344E1C2F6F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14160" y="2342520"/>
            <a:ext cx="4565710" cy="39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8-07 at 18.49.59">
            <a:hlinkClick r:id="" action="ppaction://media"/>
            <a:extLst>
              <a:ext uri="{FF2B5EF4-FFF2-40B4-BE49-F238E27FC236}">
                <a16:creationId xmlns:a16="http://schemas.microsoft.com/office/drawing/2014/main" id="{C6015495-ACAD-064F-73EB-7BC714EAD0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306" y="229933"/>
            <a:ext cx="5270178" cy="3981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D06A2-0BFA-5ACE-ED85-E19AF437E168}"/>
              </a:ext>
            </a:extLst>
          </p:cNvPr>
          <p:cNvSpPr txBox="1"/>
          <p:nvPr/>
        </p:nvSpPr>
        <p:spPr>
          <a:xfrm>
            <a:off x="875828" y="4445876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چه چیزی خوشه مثلث بنفش را از بقیه بهتر متمایز </a:t>
            </a:r>
            <a:r>
              <a:rPr lang="fa-IR" dirty="0" err="1"/>
              <a:t>می‌کند</a:t>
            </a:r>
            <a:r>
              <a:rPr lang="fa-IR" dirty="0"/>
              <a:t>؟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996D9-C893-5AF7-7739-DE22FD252C3F}"/>
              </a:ext>
            </a:extLst>
          </p:cNvPr>
          <p:cNvSpPr txBox="1"/>
          <p:nvPr/>
        </p:nvSpPr>
        <p:spPr>
          <a:xfrm>
            <a:off x="1628319" y="4918842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بارش سالانه بین ۸۰۰ و ۱۷۰۰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2B4CF-A49D-8B96-5F59-0F5B2DF80042}"/>
              </a:ext>
            </a:extLst>
          </p:cNvPr>
          <p:cNvSpPr txBox="1"/>
          <p:nvPr/>
        </p:nvSpPr>
        <p:spPr>
          <a:xfrm>
            <a:off x="805541" y="5762774"/>
            <a:ext cx="4764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کدام متغیر بیشترین تأثیر را بر اینکه یک شهر در کدام خوشه قرار گیرد، دارد؟</a:t>
            </a:r>
          </a:p>
          <a:p>
            <a:pPr algn="r" rtl="1"/>
            <a:br>
              <a:rPr lang="fa-IR" dirty="0"/>
            </a:b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1AA4E-7F64-950E-926A-E02363453581}"/>
              </a:ext>
            </a:extLst>
          </p:cNvPr>
          <p:cNvSpPr txBox="1"/>
          <p:nvPr/>
        </p:nvSpPr>
        <p:spPr>
          <a:xfrm>
            <a:off x="2431722" y="636293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بارش سالانه</a:t>
            </a:r>
            <a:endParaRPr lang="en-EE" dirty="0"/>
          </a:p>
        </p:txBody>
      </p:sp>
      <p:pic>
        <p:nvPicPr>
          <p:cNvPr id="11" name="Screen Recording 2025-08-07 at 20.59.47">
            <a:hlinkClick r:id="" action="ppaction://media"/>
            <a:extLst>
              <a:ext uri="{FF2B5EF4-FFF2-40B4-BE49-F238E27FC236}">
                <a16:creationId xmlns:a16="http://schemas.microsoft.com/office/drawing/2014/main" id="{63090DF3-B3E5-7612-9F5C-D85C000DF3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2065" y="229933"/>
            <a:ext cx="5322862" cy="5058241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39BDD12-00F6-ACCA-042D-8ACEC2789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7748" y="4630542"/>
            <a:ext cx="3105558" cy="31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21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8-07 at 21.05.39">
            <a:hlinkClick r:id="" action="ppaction://media"/>
            <a:extLst>
              <a:ext uri="{FF2B5EF4-FFF2-40B4-BE49-F238E27FC236}">
                <a16:creationId xmlns:a16="http://schemas.microsoft.com/office/drawing/2014/main" id="{EFD6C39B-F940-6A1B-3750-A144BE06E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384" y="721956"/>
            <a:ext cx="5743759" cy="4512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E02A5D-BF2C-5FA6-51E8-ACD25BD0D6AB}"/>
              </a:ext>
            </a:extLst>
          </p:cNvPr>
          <p:cNvSpPr txBox="1"/>
          <p:nvPr/>
        </p:nvSpPr>
        <p:spPr>
          <a:xfrm>
            <a:off x="5935638" y="581206"/>
            <a:ext cx="606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دو شهری را بیابید که بیشترین اختلاف را در مقادیر کمینه دما </a:t>
            </a:r>
            <a:r>
              <a:rPr lang="en-GB" dirty="0" err="1"/>
              <a:t>TMin</a:t>
            </a:r>
            <a:r>
              <a:rPr lang="en-GB" dirty="0"/>
              <a:t>)</a:t>
            </a:r>
            <a:r>
              <a:rPr lang="fa-IR" dirty="0"/>
              <a:t>)</a:t>
            </a:r>
            <a:r>
              <a:rPr lang="en-GB" dirty="0"/>
              <a:t> </a:t>
            </a:r>
            <a:r>
              <a:rPr lang="fa-IR" dirty="0"/>
              <a:t>دارند.</a:t>
            </a:r>
            <a:endParaRPr lang="en-EE" dirty="0"/>
          </a:p>
        </p:txBody>
      </p:sp>
      <p:pic>
        <p:nvPicPr>
          <p:cNvPr id="7" name="Picture 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7789395C-7DCA-8941-74DF-492123F7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450" y="1281619"/>
            <a:ext cx="4988858" cy="1696435"/>
          </a:xfrm>
          <a:prstGeom prst="rect">
            <a:avLst/>
          </a:prstGeom>
        </p:spPr>
      </p:pic>
      <p:pic>
        <p:nvPicPr>
          <p:cNvPr id="9" name="Picture 8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19B1AA96-B7CA-5A71-D989-39DD6F135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449" y="3261129"/>
            <a:ext cx="4988857" cy="1973023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557A97F6-B155-AE43-FFFA-F7763F523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581" y="4565362"/>
            <a:ext cx="3141363" cy="31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0A62-E446-50EB-0565-69F0EBF9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100"/>
              <a:t>مقیاس بندی کمینه و بیشینه                   </a:t>
            </a:r>
            <a:r>
              <a:rPr lang="en-US" sz="2100" b="1"/>
              <a:t>Min-Max Scaling</a:t>
            </a:r>
            <a:br>
              <a:rPr lang="en-US" sz="2100" b="1"/>
            </a:br>
            <a:br>
              <a:rPr lang="en-US" sz="2100"/>
            </a:br>
            <a:endParaRPr lang="en-US" sz="21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8-07 at 23.22.38">
            <a:hlinkClick r:id="" action="ppaction://media"/>
            <a:extLst>
              <a:ext uri="{FF2B5EF4-FFF2-40B4-BE49-F238E27FC236}">
                <a16:creationId xmlns:a16="http://schemas.microsoft.com/office/drawing/2014/main" id="{F15FB5EE-04FD-B991-AA16-A2E441BA2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3680" y="2132010"/>
            <a:ext cx="3924303" cy="4087816"/>
          </a:xfrm>
          <a:prstGeom prst="rect">
            <a:avLst/>
          </a:prstGeom>
        </p:spPr>
      </p:pic>
      <p:pic>
        <p:nvPicPr>
          <p:cNvPr id="5" name="Screen Recording 2025-08-07 at 23.29.21">
            <a:hlinkClick r:id="" action="ppaction://media"/>
            <a:extLst>
              <a:ext uri="{FF2B5EF4-FFF2-40B4-BE49-F238E27FC236}">
                <a16:creationId xmlns:a16="http://schemas.microsoft.com/office/drawing/2014/main" id="{537B1218-F8FE-BDE6-DDAE-A5027F3C12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0545" y="2211958"/>
            <a:ext cx="3924303" cy="4087816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0F582CD-EF4E-07D1-D7E1-2B16F9DFA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579" y="-596885"/>
            <a:ext cx="3600041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6C4AFC-A720-41A7-8B81-B3C6FD26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62" y="604345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679CB-8001-806C-7887-5D00AC74CCAD}"/>
              </a:ext>
            </a:extLst>
          </p:cNvPr>
          <p:cNvSpPr txBox="1"/>
          <p:nvPr/>
        </p:nvSpPr>
        <p:spPr>
          <a:xfrm>
            <a:off x="862836" y="607724"/>
            <a:ext cx="1046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این فرایند</a:t>
            </a:r>
            <a:r>
              <a:rPr lang="en-US" dirty="0"/>
              <a:t>, </a:t>
            </a:r>
            <a:r>
              <a:rPr lang="fa-IR" dirty="0"/>
              <a:t>کم کردن کوچک‌</a:t>
            </a:r>
            <a:r>
              <a:rPr lang="en-US" dirty="0"/>
              <a:t> </a:t>
            </a:r>
            <a:r>
              <a:rPr lang="fa-IR" dirty="0"/>
              <a:t>ترین مقدار و سپس تقسیم بر بزرگ</a:t>
            </a:r>
            <a:r>
              <a:rPr lang="en-US" dirty="0"/>
              <a:t> </a:t>
            </a:r>
            <a:r>
              <a:rPr lang="fa-IR" dirty="0"/>
              <a:t>‌ترین مقدار «مقیاس</a:t>
            </a:r>
            <a:r>
              <a:rPr lang="en-US" dirty="0"/>
              <a:t> </a:t>
            </a:r>
            <a:r>
              <a:rPr lang="fa-IR" dirty="0"/>
              <a:t>‌بندی کمینه - </a:t>
            </a:r>
            <a:r>
              <a:rPr lang="fa-IR" dirty="0" err="1"/>
              <a:t>بیشینه</a:t>
            </a:r>
            <a:r>
              <a:rPr lang="fa-IR" dirty="0"/>
              <a:t>» یا «</a:t>
            </a:r>
            <a:r>
              <a:rPr lang="fa-IR" dirty="0" err="1"/>
              <a:t>نرمال‌سازی</a:t>
            </a:r>
            <a:r>
              <a:rPr lang="fa-IR" dirty="0"/>
              <a:t>» نامیده می</a:t>
            </a:r>
            <a:r>
              <a:rPr lang="en-US" dirty="0"/>
              <a:t> </a:t>
            </a:r>
            <a:r>
              <a:rPr lang="fa-IR" dirty="0"/>
              <a:t>‌شود.</a:t>
            </a:r>
            <a:endParaRPr lang="en-EE" dirty="0"/>
          </a:p>
        </p:txBody>
      </p:sp>
      <p:pic>
        <p:nvPicPr>
          <p:cNvPr id="6" name="Picture 5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0EB47BA2-C680-6E0F-D66C-D1299648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39" y="1406417"/>
            <a:ext cx="5182706" cy="138145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88A6CD5-15BA-3269-E245-7C13199D2BAC}"/>
              </a:ext>
            </a:extLst>
          </p:cNvPr>
          <p:cNvSpPr/>
          <p:nvPr/>
        </p:nvSpPr>
        <p:spPr>
          <a:xfrm>
            <a:off x="2396358" y="1406417"/>
            <a:ext cx="1187670" cy="1381453"/>
          </a:xfrm>
          <a:prstGeom prst="frame">
            <a:avLst>
              <a:gd name="adj1" fmla="val 358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pic>
        <p:nvPicPr>
          <p:cNvPr id="8" name="Screen Recording 2025-08-08 at 11.08.13">
            <a:hlinkClick r:id="" action="ppaction://media"/>
            <a:extLst>
              <a:ext uri="{FF2B5EF4-FFF2-40B4-BE49-F238E27FC236}">
                <a16:creationId xmlns:a16="http://schemas.microsoft.com/office/drawing/2014/main" id="{A23B3176-FE29-453B-A611-C00D99D3A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44074" y="1902373"/>
            <a:ext cx="4781287" cy="4224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069D84-451C-EF04-2CB5-C7FEBE7D8D69}"/>
              </a:ext>
            </a:extLst>
          </p:cNvPr>
          <p:cNvSpPr txBox="1"/>
          <p:nvPr/>
        </p:nvSpPr>
        <p:spPr>
          <a:xfrm>
            <a:off x="6462143" y="1414958"/>
            <a:ext cx="496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چگونه </a:t>
            </a:r>
            <a:r>
              <a:rPr lang="fa-IR" dirty="0" err="1"/>
              <a:t>می‌توانیم</a:t>
            </a:r>
            <a:r>
              <a:rPr lang="fa-IR" dirty="0"/>
              <a:t> شهرهای مرتبط با خوشه تایپه را توصیف کنیم؟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8213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07B7-B162-625D-4444-36F24629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داده های پرت                                          </a:t>
            </a:r>
            <a:r>
              <a:rPr lang="en-GB" b="1" dirty="0"/>
              <a:t>Outliers</a:t>
            </a:r>
            <a:br>
              <a:rPr lang="en-GB" b="1" dirty="0"/>
            </a:br>
            <a:endParaRPr lang="en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D976C-9812-ED73-C925-417DCCC9339E}"/>
              </a:ext>
            </a:extLst>
          </p:cNvPr>
          <p:cNvSpPr txBox="1"/>
          <p:nvPr/>
        </p:nvSpPr>
        <p:spPr>
          <a:xfrm>
            <a:off x="6303632" y="1506022"/>
            <a:ext cx="44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برای کدام جفت خوشه </a:t>
            </a:r>
            <a:r>
              <a:rPr lang="en-EE" dirty="0"/>
              <a:t>،</a:t>
            </a:r>
            <a:r>
              <a:rPr lang="fa-IR" dirty="0"/>
              <a:t> متغیر بارش عامل اصلی است ؟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ED7B0-7C94-7049-DB5D-E631E2EA2202}"/>
              </a:ext>
            </a:extLst>
          </p:cNvPr>
          <p:cNvSpPr txBox="1"/>
          <p:nvPr/>
        </p:nvSpPr>
        <p:spPr>
          <a:xfrm>
            <a:off x="6096000" y="2369920"/>
            <a:ext cx="4788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کدام </a:t>
            </a:r>
            <a:r>
              <a:rPr lang="fa-IR" dirty="0" err="1"/>
              <a:t>متغیرها</a:t>
            </a:r>
            <a:r>
              <a:rPr lang="fa-IR" dirty="0"/>
              <a:t> نقش بیشتری در جداسازی  ۳ خوشه دیگر دارند؟</a:t>
            </a:r>
          </a:p>
          <a:p>
            <a:br>
              <a:rPr lang="fa-IR" dirty="0"/>
            </a:b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B79DE-A1F6-5C16-23A2-817F9B31C713}"/>
              </a:ext>
            </a:extLst>
          </p:cNvPr>
          <p:cNvSpPr txBox="1"/>
          <p:nvPr/>
        </p:nvSpPr>
        <p:spPr>
          <a:xfrm>
            <a:off x="6127303" y="2923918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GB" dirty="0" err="1"/>
              <a:t>TMin</a:t>
            </a:r>
            <a:r>
              <a:rPr lang="fa-IR" dirty="0"/>
              <a:t>-</a:t>
            </a:r>
            <a:r>
              <a:rPr lang="en-GB" dirty="0" err="1"/>
              <a:t>TMax</a:t>
            </a:r>
            <a:endParaRPr lang="en-EE" dirty="0"/>
          </a:p>
        </p:txBody>
      </p:sp>
      <p:pic>
        <p:nvPicPr>
          <p:cNvPr id="8" name="Screen Recording 2025-08-08 at 13.12.49">
            <a:hlinkClick r:id="" action="ppaction://media"/>
            <a:extLst>
              <a:ext uri="{FF2B5EF4-FFF2-40B4-BE49-F238E27FC236}">
                <a16:creationId xmlns:a16="http://schemas.microsoft.com/office/drawing/2014/main" id="{96D5EDD7-1CE7-BE22-927B-3F95D3257E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5179" y="1208689"/>
            <a:ext cx="4914117" cy="4979823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DBAA6E65-3059-0F9F-208A-9D4E4F81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574" y="4394546"/>
            <a:ext cx="2863777" cy="286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20684</TotalTime>
  <Words>175</Words>
  <Application>Microsoft Macintosh PowerPoint</Application>
  <PresentationFormat>Widescreen</PresentationFormat>
  <Paragraphs>23</Paragraphs>
  <Slides>11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 بهبود  K-means</vt:lpstr>
      <vt:lpstr>بیش از دو متغیر                    More Than Two Variables  </vt:lpstr>
      <vt:lpstr>PowerPoint Presentation</vt:lpstr>
      <vt:lpstr>Magnitudes         طول فاصله                                      </vt:lpstr>
      <vt:lpstr>PowerPoint Presentation</vt:lpstr>
      <vt:lpstr>PowerPoint Presentation</vt:lpstr>
      <vt:lpstr>مقیاس بندی کمینه و بیشینه                   Min-Max Scaling  </vt:lpstr>
      <vt:lpstr>PowerPoint Presentation</vt:lpstr>
      <vt:lpstr>داده های پرت                                          Outliers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115</cp:revision>
  <dcterms:created xsi:type="dcterms:W3CDTF">2024-11-14T17:21:55Z</dcterms:created>
  <dcterms:modified xsi:type="dcterms:W3CDTF">2025-08-08T15:24:45Z</dcterms:modified>
</cp:coreProperties>
</file>